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3338D-FE57-477B-84D2-9C8CA8038BF7}"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3EA49-D693-4467-BA5C-3D5631B52A2B}" type="slidenum">
              <a:rPr lang="en-US" smtClean="0"/>
              <a:t>‹#›</a:t>
            </a:fld>
            <a:endParaRPr lang="en-US"/>
          </a:p>
        </p:txBody>
      </p:sp>
    </p:spTree>
    <p:extLst>
      <p:ext uri="{BB962C8B-B14F-4D97-AF65-F5344CB8AC3E}">
        <p14:creationId xmlns:p14="http://schemas.microsoft.com/office/powerpoint/2010/main" val="99998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10/5/2015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57617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79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375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873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019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059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358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9375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355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75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029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10/5/2015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30084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153400" cy="4800600"/>
          </a:xfrm>
        </p:spPr>
        <p:txBody>
          <a:bodyPr>
            <a:normAutofit/>
          </a:bodyPr>
          <a:lstStyle/>
          <a:p>
            <a:pPr marL="68580" indent="0">
              <a:buNone/>
            </a:pPr>
            <a:r>
              <a:rPr lang="en-US" sz="2000" b="1" u="sng" dirty="0">
                <a:sym typeface="Symbol"/>
              </a:rPr>
              <a:t>(write down the complete </a:t>
            </a:r>
            <a:r>
              <a:rPr lang="en-US" sz="2000" b="1" u="sng" dirty="0" smtClean="0">
                <a:sym typeface="Symbol"/>
              </a:rPr>
              <a:t>answer for each question)</a:t>
            </a:r>
            <a:endParaRPr lang="en-US" sz="2000" dirty="0">
              <a:sym typeface="Symbol"/>
            </a:endParaRPr>
          </a:p>
          <a:p>
            <a:pPr marL="525780" indent="-457200">
              <a:buFont typeface="+mj-lt"/>
              <a:buAutoNum type="arabicPeriod"/>
            </a:pPr>
            <a:r>
              <a:rPr lang="en-US" sz="2100" i="1" dirty="0" smtClean="0"/>
              <a:t>Which solution has the greatest concentration of hydroxide ions (OH-)?  </a:t>
            </a:r>
            <a:endParaRPr lang="en-US" sz="2100" i="1" dirty="0" smtClean="0">
              <a:sym typeface="Symbol"/>
            </a:endParaRPr>
          </a:p>
          <a:p>
            <a:pPr marL="822960" lvl="1" indent="-457200">
              <a:buFont typeface="+mj-lt"/>
              <a:buAutoNum type="alphaUcPeriod"/>
            </a:pPr>
            <a:r>
              <a:rPr lang="en-US" dirty="0" smtClean="0">
                <a:sym typeface="Symbol"/>
              </a:rPr>
              <a:t>Urine (pH 6.0)</a:t>
            </a:r>
          </a:p>
          <a:p>
            <a:pPr marL="822960" lvl="1" indent="-457200">
              <a:buFont typeface="+mj-lt"/>
              <a:buAutoNum type="alphaUcPeriod"/>
            </a:pPr>
            <a:r>
              <a:rPr lang="en-US" dirty="0" smtClean="0">
                <a:sym typeface="Symbol"/>
              </a:rPr>
              <a:t>Rainwater (pH 5.5)</a:t>
            </a:r>
          </a:p>
          <a:p>
            <a:pPr marL="822960" lvl="1" indent="-457200">
              <a:buFont typeface="+mj-lt"/>
              <a:buAutoNum type="alphaUcPeriod"/>
            </a:pPr>
            <a:r>
              <a:rPr lang="en-US" dirty="0" smtClean="0">
                <a:sym typeface="Symbol"/>
              </a:rPr>
              <a:t>Tomato Juice (pH 4.0)</a:t>
            </a:r>
          </a:p>
          <a:p>
            <a:pPr marL="822960" lvl="1" indent="-457200">
              <a:buFont typeface="+mj-lt"/>
              <a:buAutoNum type="alphaUcPeriod"/>
            </a:pPr>
            <a:r>
              <a:rPr lang="en-US" dirty="0" smtClean="0">
                <a:sym typeface="Symbol"/>
              </a:rPr>
              <a:t>Gastric Juice (pH 2.0) </a:t>
            </a:r>
            <a:endParaRPr lang="en-US" dirty="0">
              <a:sym typeface="Symbol"/>
            </a:endParaRPr>
          </a:p>
          <a:p>
            <a:pPr marL="525780" indent="-457200">
              <a:buAutoNum type="arabicPeriod" startAt="2"/>
            </a:pPr>
            <a:r>
              <a:rPr lang="en-US" i="1" dirty="0" smtClean="0">
                <a:sym typeface="Symbol"/>
              </a:rPr>
              <a:t>How do catalysts speed up chemical reactions?</a:t>
            </a:r>
            <a:endParaRPr lang="en-US" i="1" dirty="0">
              <a:sym typeface="Symbol"/>
            </a:endParaRPr>
          </a:p>
          <a:p>
            <a:pPr marL="822960" lvl="1" indent="-457200">
              <a:buAutoNum type="alphaUcPeriod"/>
            </a:pPr>
            <a:r>
              <a:rPr lang="en-US" dirty="0" smtClean="0">
                <a:sym typeface="Symbol"/>
              </a:rPr>
              <a:t>By reducing activation energy</a:t>
            </a:r>
          </a:p>
          <a:p>
            <a:pPr marL="822960" lvl="1" indent="-457200">
              <a:buAutoNum type="alphaUcPeriod"/>
            </a:pPr>
            <a:r>
              <a:rPr lang="en-US" dirty="0" smtClean="0">
                <a:sym typeface="Symbol"/>
              </a:rPr>
              <a:t>By reducing energy produced by the reaction</a:t>
            </a:r>
          </a:p>
          <a:p>
            <a:pPr marL="822960" lvl="1" indent="-457200">
              <a:buAutoNum type="alphaUcPeriod"/>
            </a:pPr>
            <a:r>
              <a:rPr lang="en-US" dirty="0" smtClean="0">
                <a:sym typeface="Symbol"/>
              </a:rPr>
              <a:t>By increasing activation energy</a:t>
            </a:r>
          </a:p>
          <a:p>
            <a:pPr marL="822960" lvl="1" indent="-457200">
              <a:buAutoNum type="alphaUcPeriod"/>
            </a:pPr>
            <a:r>
              <a:rPr lang="en-US" dirty="0" smtClean="0">
                <a:sym typeface="Symbol"/>
              </a:rPr>
              <a:t>By increasing energy produced by the reaction </a:t>
            </a:r>
          </a:p>
        </p:txBody>
      </p:sp>
      <p:sp>
        <p:nvSpPr>
          <p:cNvPr id="6" name="Title 1"/>
          <p:cNvSpPr txBox="1">
            <a:spLocks/>
          </p:cNvSpPr>
          <p:nvPr/>
        </p:nvSpPr>
        <p:spPr>
          <a:xfrm>
            <a:off x="457200" y="304800"/>
            <a:ext cx="4267200" cy="1219200"/>
          </a:xfrm>
          <a:prstGeom prst="rect">
            <a:avLst/>
          </a:prstGeom>
        </p:spPr>
        <p:txBody>
          <a:bodyPr vert="horz" lIns="91440" tIns="45720" rIns="91440" bIns="45720" rtlCol="0" anchor="b">
            <a:normAutofit fontScale="8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 </a:t>
            </a:r>
            <a:br>
              <a:rPr lang="en-US" dirty="0" smtClean="0">
                <a:solidFill>
                  <a:srgbClr val="94C600"/>
                </a:solidFill>
              </a:rPr>
            </a:br>
            <a:r>
              <a:rPr lang="en-US" dirty="0" smtClean="0">
                <a:solidFill>
                  <a:srgbClr val="94C600"/>
                </a:solidFill>
              </a:rPr>
              <a:t>September 22, 2015</a:t>
            </a:r>
            <a:endParaRPr lang="en-US" dirty="0">
              <a:solidFill>
                <a:srgbClr val="94C600"/>
              </a:solidFill>
            </a:endParaRPr>
          </a:p>
        </p:txBody>
      </p:sp>
    </p:spTree>
    <p:extLst>
      <p:ext uri="{BB962C8B-B14F-4D97-AF65-F5344CB8AC3E}">
        <p14:creationId xmlns:p14="http://schemas.microsoft.com/office/powerpoint/2010/main" val="181729388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696200" cy="914400"/>
          </a:xfrm>
        </p:spPr>
        <p:txBody>
          <a:bodyPr>
            <a:normAutofit fontScale="77500" lnSpcReduction="20000"/>
          </a:bodyPr>
          <a:lstStyle/>
          <a:p>
            <a:r>
              <a:rPr lang="en-US" sz="2000" dirty="0" smtClean="0"/>
              <a:t>Use the following terms and phrases to complete the concept map below. (carbohydrates, lipids, monosaccharides, nucleic acids, water, polysaccharides, disaccharides, proteins, dehydration synthesis)</a:t>
            </a:r>
            <a:endParaRPr lang="en-US" sz="2000" dirty="0"/>
          </a:p>
        </p:txBody>
      </p:sp>
      <p:sp>
        <p:nvSpPr>
          <p:cNvPr id="4" name="Title 1"/>
          <p:cNvSpPr txBox="1">
            <a:spLocks/>
          </p:cNvSpPr>
          <p:nvPr/>
        </p:nvSpPr>
        <p:spPr>
          <a:xfrm>
            <a:off x="457200" y="304800"/>
            <a:ext cx="3886200" cy="990600"/>
          </a:xfrm>
          <a:prstGeom prst="rect">
            <a:avLst/>
          </a:prstGeom>
        </p:spPr>
        <p:txBody>
          <a:bodyPr vert="horz" lIns="91440" tIns="45720" rIns="91440" bIns="45720" rtlCol="0" anchor="b">
            <a:normAutofit fontScale="6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 (Advanced)</a:t>
            </a:r>
            <a:br>
              <a:rPr lang="en-US" dirty="0" smtClean="0">
                <a:solidFill>
                  <a:srgbClr val="94C600"/>
                </a:solidFill>
              </a:rPr>
            </a:br>
            <a:r>
              <a:rPr lang="en-US" dirty="0" smtClean="0">
                <a:solidFill>
                  <a:srgbClr val="94C600"/>
                </a:solidFill>
              </a:rPr>
              <a:t>September 23, 2015</a:t>
            </a:r>
            <a:endParaRPr lang="en-US" dirty="0">
              <a:solidFill>
                <a:srgbClr val="94C6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09800"/>
            <a:ext cx="8305800" cy="4343400"/>
          </a:xfrm>
          <a:prstGeom prst="rect">
            <a:avLst/>
          </a:prstGeom>
        </p:spPr>
      </p:pic>
    </p:spTree>
    <p:extLst>
      <p:ext uri="{BB962C8B-B14F-4D97-AF65-F5344CB8AC3E}">
        <p14:creationId xmlns:p14="http://schemas.microsoft.com/office/powerpoint/2010/main" val="2009238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600"/>
            <a:ext cx="6982609" cy="4080029"/>
          </a:xfrm>
        </p:spPr>
        <p:txBody>
          <a:bodyPr/>
          <a:lstStyle/>
          <a:p>
            <a:r>
              <a:rPr lang="en-US" dirty="0" smtClean="0"/>
              <a:t>Write down each word and its meaning as a prefix.</a:t>
            </a:r>
          </a:p>
          <a:p>
            <a:pPr lvl="1"/>
            <a:r>
              <a:rPr lang="en-US" dirty="0" smtClean="0"/>
              <a:t>Mono-</a:t>
            </a:r>
          </a:p>
          <a:p>
            <a:pPr lvl="1"/>
            <a:r>
              <a:rPr lang="en-US" dirty="0" smtClean="0"/>
              <a:t>Di-</a:t>
            </a:r>
          </a:p>
          <a:p>
            <a:pPr lvl="1"/>
            <a:r>
              <a:rPr lang="en-US" dirty="0" smtClean="0"/>
              <a:t>Poly-</a:t>
            </a:r>
          </a:p>
          <a:p>
            <a:pPr lvl="1"/>
            <a:r>
              <a:rPr lang="en-US" dirty="0" smtClean="0"/>
              <a:t>Bio-</a:t>
            </a:r>
          </a:p>
          <a:p>
            <a:pPr lvl="1"/>
            <a:r>
              <a:rPr lang="en-US" dirty="0" smtClean="0"/>
              <a:t>Hydro-</a:t>
            </a:r>
          </a:p>
          <a:p>
            <a:pPr lvl="1"/>
            <a:r>
              <a:rPr lang="en-US" dirty="0" smtClean="0"/>
              <a:t>Synthesis-</a:t>
            </a:r>
          </a:p>
          <a:p>
            <a:pPr lvl="1"/>
            <a:r>
              <a:rPr lang="en-US" dirty="0" smtClean="0"/>
              <a:t>Lysis-</a:t>
            </a:r>
            <a:endParaRPr lang="en-US" dirty="0"/>
          </a:p>
        </p:txBody>
      </p:sp>
      <p:sp>
        <p:nvSpPr>
          <p:cNvPr id="4" name="Title 1"/>
          <p:cNvSpPr txBox="1">
            <a:spLocks/>
          </p:cNvSpPr>
          <p:nvPr/>
        </p:nvSpPr>
        <p:spPr>
          <a:xfrm>
            <a:off x="457200" y="304800"/>
            <a:ext cx="3886200" cy="9906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 (General)</a:t>
            </a:r>
            <a:br>
              <a:rPr lang="en-US" dirty="0" smtClean="0">
                <a:solidFill>
                  <a:srgbClr val="94C600"/>
                </a:solidFill>
              </a:rPr>
            </a:br>
            <a:r>
              <a:rPr lang="en-US" dirty="0" smtClean="0">
                <a:solidFill>
                  <a:srgbClr val="94C600"/>
                </a:solidFill>
              </a:rPr>
              <a:t>September 23, 2015</a:t>
            </a:r>
            <a:endParaRPr lang="en-US" dirty="0">
              <a:solidFill>
                <a:srgbClr val="94C600"/>
              </a:solidFill>
            </a:endParaRPr>
          </a:p>
        </p:txBody>
      </p:sp>
    </p:spTree>
    <p:extLst>
      <p:ext uri="{BB962C8B-B14F-4D97-AF65-F5344CB8AC3E}">
        <p14:creationId xmlns:p14="http://schemas.microsoft.com/office/powerpoint/2010/main" val="277726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600"/>
            <a:ext cx="6982609" cy="4080029"/>
          </a:xfrm>
        </p:spPr>
        <p:txBody>
          <a:bodyPr>
            <a:normAutofit fontScale="92500" lnSpcReduction="10000"/>
          </a:bodyPr>
          <a:lstStyle/>
          <a:p>
            <a:r>
              <a:rPr lang="en-US" dirty="0" smtClean="0"/>
              <a:t>A substitute for fat was approved by the FDA in 1996 for use in certain foods, called Olestra. The benefit of eating foods that contain this fat substitute is that it passes through the body without being digested or absorbed. Thus, foods made with this fat substitute can effectively reduce usable energy intake. In some people, the fat substitute causes stomach cramps, diarrhea, and the loss of fat-soluble vitamins and beta-carotene. </a:t>
            </a:r>
          </a:p>
          <a:p>
            <a:r>
              <a:rPr lang="en-US" dirty="0" smtClean="0"/>
              <a:t>Determine if the benefits out weigh the possible side effects. </a:t>
            </a:r>
            <a:r>
              <a:rPr lang="en-US" b="1" dirty="0" smtClean="0"/>
              <a:t>(Only write down </a:t>
            </a:r>
            <a:r>
              <a:rPr lang="en-US" b="1" smtClean="0"/>
              <a:t>your answer)</a:t>
            </a:r>
            <a:r>
              <a:rPr lang="en-US" smtClean="0"/>
              <a:t> </a:t>
            </a:r>
            <a:endParaRPr lang="en-US" dirty="0"/>
          </a:p>
        </p:txBody>
      </p:sp>
      <p:sp>
        <p:nvSpPr>
          <p:cNvPr id="4" name="Title 1"/>
          <p:cNvSpPr txBox="1">
            <a:spLocks/>
          </p:cNvSpPr>
          <p:nvPr/>
        </p:nvSpPr>
        <p:spPr>
          <a:xfrm>
            <a:off x="457200" y="304800"/>
            <a:ext cx="3886200" cy="9906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a:t>
            </a:r>
            <a:br>
              <a:rPr lang="en-US" dirty="0" smtClean="0">
                <a:solidFill>
                  <a:srgbClr val="94C600"/>
                </a:solidFill>
              </a:rPr>
            </a:br>
            <a:r>
              <a:rPr lang="en-US" dirty="0" smtClean="0">
                <a:solidFill>
                  <a:srgbClr val="94C600"/>
                </a:solidFill>
              </a:rPr>
              <a:t>September 25, 2015</a:t>
            </a:r>
            <a:endParaRPr lang="en-US" dirty="0">
              <a:solidFill>
                <a:srgbClr val="94C600"/>
              </a:solidFill>
            </a:endParaRPr>
          </a:p>
        </p:txBody>
      </p:sp>
    </p:spTree>
    <p:extLst>
      <p:ext uri="{BB962C8B-B14F-4D97-AF65-F5344CB8AC3E}">
        <p14:creationId xmlns:p14="http://schemas.microsoft.com/office/powerpoint/2010/main" val="1328651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600"/>
            <a:ext cx="6982609" cy="4080029"/>
          </a:xfrm>
        </p:spPr>
        <p:txBody>
          <a:bodyPr>
            <a:normAutofit fontScale="92500" lnSpcReduction="10000"/>
          </a:bodyPr>
          <a:lstStyle/>
          <a:p>
            <a:r>
              <a:rPr lang="en-US" dirty="0" smtClean="0"/>
              <a:t>A substitute for fat was approved by the FDA in 1996 for use in certain foods, called Olestra. The benefit of eating foods that contain this fat substitute is that it passes through the body without being digested or absorbed. Thus, foods made with this fat substitute can effectively reduce usable energy intake. In some people, the fat substitute causes stomach cramps, diarrhea, and the loss of fat-soluble vitamins and beta-carotene. </a:t>
            </a:r>
          </a:p>
          <a:p>
            <a:r>
              <a:rPr lang="en-US" dirty="0" smtClean="0"/>
              <a:t>Determine if the benefits out weigh the possible side effects. </a:t>
            </a:r>
            <a:r>
              <a:rPr lang="en-US" b="1" dirty="0" smtClean="0"/>
              <a:t>(Only write down your answer)</a:t>
            </a:r>
            <a:r>
              <a:rPr lang="en-US" dirty="0" smtClean="0"/>
              <a:t> </a:t>
            </a:r>
            <a:endParaRPr lang="en-US" dirty="0"/>
          </a:p>
        </p:txBody>
      </p:sp>
      <p:sp>
        <p:nvSpPr>
          <p:cNvPr id="4" name="Title 1"/>
          <p:cNvSpPr txBox="1">
            <a:spLocks/>
          </p:cNvSpPr>
          <p:nvPr/>
        </p:nvSpPr>
        <p:spPr>
          <a:xfrm>
            <a:off x="457200" y="279400"/>
            <a:ext cx="3886200" cy="9906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a:t>
            </a:r>
            <a:br>
              <a:rPr lang="en-US" dirty="0" smtClean="0">
                <a:solidFill>
                  <a:srgbClr val="94C600"/>
                </a:solidFill>
              </a:rPr>
            </a:br>
            <a:r>
              <a:rPr lang="en-US" dirty="0" smtClean="0">
                <a:solidFill>
                  <a:srgbClr val="94C600"/>
                </a:solidFill>
              </a:rPr>
              <a:t>September 28, 2015</a:t>
            </a:r>
            <a:endParaRPr lang="en-US" dirty="0">
              <a:solidFill>
                <a:srgbClr val="94C600"/>
              </a:solidFill>
            </a:endParaRPr>
          </a:p>
        </p:txBody>
      </p:sp>
    </p:spTree>
    <p:extLst>
      <p:ext uri="{BB962C8B-B14F-4D97-AF65-F5344CB8AC3E}">
        <p14:creationId xmlns:p14="http://schemas.microsoft.com/office/powerpoint/2010/main" val="2733627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745" y="1447800"/>
            <a:ext cx="3874655" cy="4080029"/>
          </a:xfrm>
        </p:spPr>
        <p:txBody>
          <a:bodyPr>
            <a:normAutofit/>
          </a:bodyPr>
          <a:lstStyle/>
          <a:p>
            <a:pPr marL="525780" indent="-457200">
              <a:buFont typeface="+mj-lt"/>
              <a:buAutoNum type="arabicPeriod"/>
            </a:pPr>
            <a:r>
              <a:rPr lang="en-US" dirty="0" smtClean="0"/>
              <a:t>Which formula represents an organic molecule?</a:t>
            </a:r>
          </a:p>
          <a:p>
            <a:pPr marL="365760" lvl="1" indent="0">
              <a:buNone/>
            </a:pPr>
            <a:endParaRPr lang="en-US" dirty="0"/>
          </a:p>
        </p:txBody>
      </p:sp>
      <p:sp>
        <p:nvSpPr>
          <p:cNvPr id="4" name="Title 1"/>
          <p:cNvSpPr txBox="1">
            <a:spLocks/>
          </p:cNvSpPr>
          <p:nvPr/>
        </p:nvSpPr>
        <p:spPr>
          <a:xfrm>
            <a:off x="457200" y="279400"/>
            <a:ext cx="3886200" cy="990600"/>
          </a:xfrm>
          <a:prstGeom prst="rect">
            <a:avLst/>
          </a:prstGeom>
        </p:spPr>
        <p:txBody>
          <a:bodyPr vert="horz" lIns="91440" tIns="45720" rIns="91440" bIns="45720" rtlCol="0" anchor="b">
            <a:normAutofit fontScale="7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a:t>
            </a:r>
            <a:br>
              <a:rPr lang="en-US" dirty="0" smtClean="0">
                <a:solidFill>
                  <a:srgbClr val="94C600"/>
                </a:solidFill>
              </a:rPr>
            </a:br>
            <a:r>
              <a:rPr lang="en-US" dirty="0" smtClean="0">
                <a:solidFill>
                  <a:srgbClr val="94C600"/>
                </a:solidFill>
              </a:rPr>
              <a:t>September 29, 2015</a:t>
            </a:r>
            <a:endParaRPr lang="en-US" dirty="0">
              <a:solidFill>
                <a:srgbClr val="94C600"/>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070" t="45751" r="39229" b="20583"/>
          <a:stretch/>
        </p:blipFill>
        <p:spPr bwMode="auto">
          <a:xfrm>
            <a:off x="1143000" y="2819400"/>
            <a:ext cx="2287910" cy="1775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a:xfrm>
            <a:off x="4648200" y="1600200"/>
            <a:ext cx="3886200" cy="4495800"/>
          </a:xfrm>
          <a:prstGeom prst="rect">
            <a:avLst/>
          </a:prstGeom>
        </p:spPr>
        <p:txBody>
          <a:bodyPr vert="horz" lIns="91440" tIns="45720" rIns="91440" bIns="45720" rtlCol="0">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dirty="0" smtClean="0"/>
              <a:t>2. What key factor distinguishes organic compounds from inorganic compounds?</a:t>
            </a:r>
          </a:p>
          <a:p>
            <a:pPr marL="1097280" lvl="2" indent="-457200">
              <a:buFont typeface="+mj-lt"/>
              <a:buAutoNum type="alphaUcPeriod"/>
            </a:pPr>
            <a:r>
              <a:rPr lang="en-US" dirty="0" smtClean="0"/>
              <a:t>Organic compounds contain carbon</a:t>
            </a:r>
          </a:p>
          <a:p>
            <a:pPr marL="1097280" lvl="2" indent="-457200">
              <a:buFont typeface="+mj-lt"/>
              <a:buAutoNum type="alphaUcPeriod"/>
            </a:pPr>
            <a:r>
              <a:rPr lang="en-US" dirty="0" smtClean="0"/>
              <a:t>Organic compounds contain hydrogen</a:t>
            </a:r>
          </a:p>
          <a:p>
            <a:pPr marL="1097280" lvl="2" indent="-457200">
              <a:buFont typeface="+mj-lt"/>
              <a:buAutoNum type="alphaUcPeriod"/>
            </a:pPr>
            <a:r>
              <a:rPr lang="en-US" dirty="0" smtClean="0"/>
              <a:t>Organic compounds provide energy for cells</a:t>
            </a:r>
          </a:p>
          <a:p>
            <a:pPr marL="1097280" lvl="2" indent="-457200">
              <a:buFont typeface="+mj-lt"/>
              <a:buAutoNum type="alphaUcPeriod"/>
            </a:pPr>
            <a:r>
              <a:rPr lang="en-US" dirty="0" smtClean="0"/>
              <a:t>Organic compounds are the building blocks of cells </a:t>
            </a:r>
          </a:p>
          <a:p>
            <a:pPr lvl="1"/>
            <a:endParaRPr lang="en-US" dirty="0"/>
          </a:p>
        </p:txBody>
      </p:sp>
    </p:spTree>
    <p:extLst>
      <p:ext uri="{BB962C8B-B14F-4D97-AF65-F5344CB8AC3E}">
        <p14:creationId xmlns:p14="http://schemas.microsoft.com/office/powerpoint/2010/main" val="610624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rot="16200000">
            <a:off x="-990600" y="2222500"/>
            <a:ext cx="3886200" cy="990600"/>
          </a:xfrm>
          <a:prstGeom prst="rect">
            <a:avLst/>
          </a:prstGeom>
        </p:spPr>
        <p:txBody>
          <a:bodyPr vert="horz" lIns="91440" tIns="45720" rIns="91440" bIns="45720" rtlCol="0" anchor="b">
            <a:normAutofit fontScale="8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94C600"/>
                </a:solidFill>
              </a:rPr>
              <a:t>Bell ringer</a:t>
            </a:r>
            <a:br>
              <a:rPr lang="en-US" dirty="0" smtClean="0">
                <a:solidFill>
                  <a:srgbClr val="94C600"/>
                </a:solidFill>
              </a:rPr>
            </a:br>
            <a:r>
              <a:rPr lang="en-US" dirty="0" smtClean="0">
                <a:solidFill>
                  <a:srgbClr val="94C600"/>
                </a:solidFill>
              </a:rPr>
              <a:t>October 5, 2015</a:t>
            </a:r>
            <a:endParaRPr lang="en-US" dirty="0">
              <a:solidFill>
                <a:srgbClr val="94C600"/>
              </a:solidFill>
            </a:endParaRPr>
          </a:p>
        </p:txBody>
      </p:sp>
      <p:pic>
        <p:nvPicPr>
          <p:cNvPr id="1027" name="Picture 3" descr="C:\Users\ammiracle\AppData\Local\Microsoft\Windows\Temporary Internet Files\Content.Outlook\O434Q5NU\IMG_5992 (2).JPG"/>
          <p:cNvPicPr>
            <a:picLocks noChangeAspect="1" noChangeArrowheads="1"/>
          </p:cNvPicPr>
          <p:nvPr/>
        </p:nvPicPr>
        <p:blipFill rotWithShape="1">
          <a:blip r:embed="rId2">
            <a:extLst>
              <a:ext uri="{28A0092B-C50C-407E-A947-70E740481C1C}">
                <a14:useLocalDpi xmlns:a14="http://schemas.microsoft.com/office/drawing/2010/main" val="0"/>
              </a:ext>
            </a:extLst>
          </a:blip>
          <a:srcRect l="10379" t="10540" r="11062" b="6941"/>
          <a:stretch/>
        </p:blipFill>
        <p:spPr bwMode="auto">
          <a:xfrm rot="5400000">
            <a:off x="1801307" y="-201107"/>
            <a:ext cx="6393873" cy="710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3077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2726</TotalTime>
  <Words>383</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ammiracle</dc:creator>
  <cp:lastModifiedBy>Miracle, Ann Marie</cp:lastModifiedBy>
  <cp:revision>41</cp:revision>
  <dcterms:created xsi:type="dcterms:W3CDTF">2015-09-08T18:50:39Z</dcterms:created>
  <dcterms:modified xsi:type="dcterms:W3CDTF">2015-10-05T19:13:23Z</dcterms:modified>
</cp:coreProperties>
</file>